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3"/>
  </p:notesMasterIdLst>
  <p:sldIdLst>
    <p:sldId id="256" r:id="rId2"/>
  </p:sldIdLst>
  <p:sldSz cx="27432000" cy="16459200"/>
  <p:notesSz cx="9144000" cy="6858000"/>
  <p:defaultTextStyle>
    <a:defPPr>
      <a:defRPr lang="en-US"/>
    </a:defPPr>
    <a:lvl1pPr marL="0" algn="l" defTabSz="2508016" rtl="0" eaLnBrk="1" latinLnBrk="0" hangingPunct="1">
      <a:defRPr sz="4937" kern="1200">
        <a:solidFill>
          <a:schemeClr val="tx1"/>
        </a:solidFill>
        <a:latin typeface="+mn-lt"/>
        <a:ea typeface="+mn-ea"/>
        <a:cs typeface="+mn-cs"/>
      </a:defRPr>
    </a:lvl1pPr>
    <a:lvl2pPr marL="1254008" algn="l" defTabSz="2508016" rtl="0" eaLnBrk="1" latinLnBrk="0" hangingPunct="1">
      <a:defRPr sz="4937" kern="1200">
        <a:solidFill>
          <a:schemeClr val="tx1"/>
        </a:solidFill>
        <a:latin typeface="+mn-lt"/>
        <a:ea typeface="+mn-ea"/>
        <a:cs typeface="+mn-cs"/>
      </a:defRPr>
    </a:lvl2pPr>
    <a:lvl3pPr marL="2508016" algn="l" defTabSz="2508016" rtl="0" eaLnBrk="1" latinLnBrk="0" hangingPunct="1">
      <a:defRPr sz="4937" kern="1200">
        <a:solidFill>
          <a:schemeClr val="tx1"/>
        </a:solidFill>
        <a:latin typeface="+mn-lt"/>
        <a:ea typeface="+mn-ea"/>
        <a:cs typeface="+mn-cs"/>
      </a:defRPr>
    </a:lvl3pPr>
    <a:lvl4pPr marL="3762024" algn="l" defTabSz="2508016" rtl="0" eaLnBrk="1" latinLnBrk="0" hangingPunct="1">
      <a:defRPr sz="4937" kern="1200">
        <a:solidFill>
          <a:schemeClr val="tx1"/>
        </a:solidFill>
        <a:latin typeface="+mn-lt"/>
        <a:ea typeface="+mn-ea"/>
        <a:cs typeface="+mn-cs"/>
      </a:defRPr>
    </a:lvl4pPr>
    <a:lvl5pPr marL="5016033" algn="l" defTabSz="2508016" rtl="0" eaLnBrk="1" latinLnBrk="0" hangingPunct="1">
      <a:defRPr sz="4937" kern="1200">
        <a:solidFill>
          <a:schemeClr val="tx1"/>
        </a:solidFill>
        <a:latin typeface="+mn-lt"/>
        <a:ea typeface="+mn-ea"/>
        <a:cs typeface="+mn-cs"/>
      </a:defRPr>
    </a:lvl5pPr>
    <a:lvl6pPr marL="6270041" algn="l" defTabSz="2508016" rtl="0" eaLnBrk="1" latinLnBrk="0" hangingPunct="1">
      <a:defRPr sz="4937" kern="1200">
        <a:solidFill>
          <a:schemeClr val="tx1"/>
        </a:solidFill>
        <a:latin typeface="+mn-lt"/>
        <a:ea typeface="+mn-ea"/>
        <a:cs typeface="+mn-cs"/>
      </a:defRPr>
    </a:lvl6pPr>
    <a:lvl7pPr marL="7524049" algn="l" defTabSz="2508016" rtl="0" eaLnBrk="1" latinLnBrk="0" hangingPunct="1">
      <a:defRPr sz="4937" kern="1200">
        <a:solidFill>
          <a:schemeClr val="tx1"/>
        </a:solidFill>
        <a:latin typeface="+mn-lt"/>
        <a:ea typeface="+mn-ea"/>
        <a:cs typeface="+mn-cs"/>
      </a:defRPr>
    </a:lvl7pPr>
    <a:lvl8pPr marL="8778057" algn="l" defTabSz="2508016" rtl="0" eaLnBrk="1" latinLnBrk="0" hangingPunct="1">
      <a:defRPr sz="4937" kern="1200">
        <a:solidFill>
          <a:schemeClr val="tx1"/>
        </a:solidFill>
        <a:latin typeface="+mn-lt"/>
        <a:ea typeface="+mn-ea"/>
        <a:cs typeface="+mn-cs"/>
      </a:defRPr>
    </a:lvl8pPr>
    <a:lvl9pPr marL="10032065" algn="l" defTabSz="2508016" rtl="0" eaLnBrk="1" latinLnBrk="0" hangingPunct="1">
      <a:defRPr sz="493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>
          <p15:clr>
            <a:srgbClr val="A4A3A4"/>
          </p15:clr>
        </p15:guide>
        <p15:guide id="2" pos="86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65"/>
    <p:restoredTop sz="94382" autoAdjust="0"/>
  </p:normalViewPr>
  <p:slideViewPr>
    <p:cSldViewPr snapToGrid="0" snapToObjects="1">
      <p:cViewPr>
        <p:scale>
          <a:sx n="43" d="100"/>
          <a:sy n="43" d="100"/>
        </p:scale>
        <p:origin x="720" y="144"/>
      </p:cViewPr>
      <p:guideLst>
        <p:guide orient="horz" pos="5184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8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\\localhost\Users\sethfischer\Desktop\Sugammadex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/\\localhost\Users\sethfischer\Desktop\Sugammadex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/\\localhost\Users\sethfischer\Desktop\Sugammadex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Neuromuscular Blocking and Reversal Agents as</a:t>
            </a:r>
            <a:r>
              <a:rPr lang="en-US" sz="1800" b="1" baseline="0" dirty="0"/>
              <a:t> a Percentage of Total Cases</a:t>
            </a:r>
            <a:endParaRPr lang="en-US" sz="1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Rocuronium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Transposed!$D$64:$AA$64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Transposed!$D$65:$AA$65</c:f>
              <c:numCache>
                <c:formatCode>General</c:formatCode>
                <c:ptCount val="24"/>
                <c:pt idx="0">
                  <c:v>43.94673123486682</c:v>
                </c:pt>
                <c:pt idx="1">
                  <c:v>43.50541215653622</c:v>
                </c:pt>
                <c:pt idx="2">
                  <c:v>43.8738374443995</c:v>
                </c:pt>
                <c:pt idx="3">
                  <c:v>45.45086938940557</c:v>
                </c:pt>
                <c:pt idx="4">
                  <c:v>42.6458157227388</c:v>
                </c:pt>
                <c:pt idx="5">
                  <c:v>42.67384105960262</c:v>
                </c:pt>
                <c:pt idx="6">
                  <c:v>45.37147397695669</c:v>
                </c:pt>
                <c:pt idx="7">
                  <c:v>42.14092140921407</c:v>
                </c:pt>
                <c:pt idx="8">
                  <c:v>45.25825571549534</c:v>
                </c:pt>
                <c:pt idx="9">
                  <c:v>43.7122969837587</c:v>
                </c:pt>
                <c:pt idx="10">
                  <c:v>41.99210179903466</c:v>
                </c:pt>
                <c:pt idx="11">
                  <c:v>43.2621359223301</c:v>
                </c:pt>
                <c:pt idx="12">
                  <c:v>43.15300084530854</c:v>
                </c:pt>
                <c:pt idx="13">
                  <c:v>45.48022598870055</c:v>
                </c:pt>
                <c:pt idx="14">
                  <c:v>43.74492282696995</c:v>
                </c:pt>
                <c:pt idx="15">
                  <c:v>48.09562398703404</c:v>
                </c:pt>
                <c:pt idx="16">
                  <c:v>47.20938499822253</c:v>
                </c:pt>
                <c:pt idx="17">
                  <c:v>48.51973684210526</c:v>
                </c:pt>
                <c:pt idx="18">
                  <c:v>51.04777870913662</c:v>
                </c:pt>
                <c:pt idx="19">
                  <c:v>46.46464646464644</c:v>
                </c:pt>
                <c:pt idx="20">
                  <c:v>50.10743446497635</c:v>
                </c:pt>
                <c:pt idx="21">
                  <c:v>47.8471001757469</c:v>
                </c:pt>
                <c:pt idx="22">
                  <c:v>49.478672985782</c:v>
                </c:pt>
                <c:pt idx="23">
                  <c:v>47.98724591470705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359-45F1-BCF9-CF291425B22A}"/>
            </c:ext>
          </c:extLst>
        </c:ser>
        <c:ser>
          <c:idx val="1"/>
          <c:order val="1"/>
          <c:tx>
            <c:v>Succinylcholine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Transposed!$D$64:$AA$64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Transposed!$D$66:$AA$66</c:f>
              <c:numCache>
                <c:formatCode>General</c:formatCode>
                <c:ptCount val="24"/>
                <c:pt idx="0">
                  <c:v>7.506053268765134</c:v>
                </c:pt>
                <c:pt idx="1">
                  <c:v>8.45129059117402</c:v>
                </c:pt>
                <c:pt idx="2">
                  <c:v>7.480792559644157</c:v>
                </c:pt>
                <c:pt idx="3">
                  <c:v>6.793368378487666</c:v>
                </c:pt>
                <c:pt idx="4">
                  <c:v>7.438715131022822</c:v>
                </c:pt>
                <c:pt idx="5">
                  <c:v>8.526490066225166</c:v>
                </c:pt>
                <c:pt idx="6">
                  <c:v>7.866507747318234</c:v>
                </c:pt>
                <c:pt idx="7">
                  <c:v>9.168925022583556</c:v>
                </c:pt>
                <c:pt idx="8">
                  <c:v>8.975444538526676</c:v>
                </c:pt>
                <c:pt idx="9">
                  <c:v>8.631090487238977</c:v>
                </c:pt>
                <c:pt idx="10">
                  <c:v>7.898200965335674</c:v>
                </c:pt>
                <c:pt idx="11">
                  <c:v>8.310679611650485</c:v>
                </c:pt>
                <c:pt idx="12">
                  <c:v>5.494505494505493</c:v>
                </c:pt>
                <c:pt idx="13">
                  <c:v>6.860371267150927</c:v>
                </c:pt>
                <c:pt idx="14">
                  <c:v>6.214459788789601</c:v>
                </c:pt>
                <c:pt idx="15">
                  <c:v>5.551053484602918</c:v>
                </c:pt>
                <c:pt idx="16">
                  <c:v>5.26128688233203</c:v>
                </c:pt>
                <c:pt idx="17">
                  <c:v>5.016447368421052</c:v>
                </c:pt>
                <c:pt idx="18">
                  <c:v>5.196982397317686</c:v>
                </c:pt>
                <c:pt idx="19">
                  <c:v>5.212121212121212</c:v>
                </c:pt>
                <c:pt idx="20">
                  <c:v>5.500644606789859</c:v>
                </c:pt>
                <c:pt idx="21">
                  <c:v>6.063268892794377</c:v>
                </c:pt>
                <c:pt idx="22">
                  <c:v>5.497630331753554</c:v>
                </c:pt>
                <c:pt idx="23">
                  <c:v>5.340773216420884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359-45F1-BCF9-CF291425B22A}"/>
            </c:ext>
          </c:extLst>
        </c:ser>
        <c:ser>
          <c:idx val="2"/>
          <c:order val="2"/>
          <c:tx>
            <c:v>Vecuronium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Transposed!$D$64:$AA$64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Transposed!$D$67:$AA$67</c:f>
              <c:numCache>
                <c:formatCode>General</c:formatCode>
                <c:ptCount val="24"/>
                <c:pt idx="0">
                  <c:v>1.129943502824859</c:v>
                </c:pt>
                <c:pt idx="1">
                  <c:v>1.41548709408826</c:v>
                </c:pt>
                <c:pt idx="2">
                  <c:v>1.051354630004044</c:v>
                </c:pt>
                <c:pt idx="3">
                  <c:v>1.172664779619895</c:v>
                </c:pt>
                <c:pt idx="4">
                  <c:v>1.014370245139476</c:v>
                </c:pt>
                <c:pt idx="5">
                  <c:v>0.951986754966887</c:v>
                </c:pt>
                <c:pt idx="6">
                  <c:v>0.913786253476361</c:v>
                </c:pt>
                <c:pt idx="7">
                  <c:v>1.309846431797651</c:v>
                </c:pt>
                <c:pt idx="8">
                  <c:v>1.227773073666384</c:v>
                </c:pt>
                <c:pt idx="9">
                  <c:v>0.696055684454756</c:v>
                </c:pt>
                <c:pt idx="10">
                  <c:v>1.316366827555945</c:v>
                </c:pt>
                <c:pt idx="11">
                  <c:v>1.087378640776699</c:v>
                </c:pt>
                <c:pt idx="12">
                  <c:v>0.338123415046492</c:v>
                </c:pt>
                <c:pt idx="13">
                  <c:v>0.645682001614205</c:v>
                </c:pt>
                <c:pt idx="14">
                  <c:v>0.487408610885459</c:v>
                </c:pt>
                <c:pt idx="15">
                  <c:v>0.648298217179903</c:v>
                </c:pt>
                <c:pt idx="16">
                  <c:v>0.248844649840028</c:v>
                </c:pt>
                <c:pt idx="17">
                  <c:v>0.452302631578947</c:v>
                </c:pt>
                <c:pt idx="18">
                  <c:v>0.335289186923722</c:v>
                </c:pt>
                <c:pt idx="19">
                  <c:v>0.121212121212121</c:v>
                </c:pt>
                <c:pt idx="20">
                  <c:v>0.0429737859905458</c:v>
                </c:pt>
                <c:pt idx="21">
                  <c:v>0.219683655536028</c:v>
                </c:pt>
                <c:pt idx="22">
                  <c:v>0.14218009478673</c:v>
                </c:pt>
                <c:pt idx="23">
                  <c:v>0.0797130330809087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359-45F1-BCF9-CF291425B22A}"/>
            </c:ext>
          </c:extLst>
        </c:ser>
        <c:ser>
          <c:idx val="3"/>
          <c:order val="3"/>
          <c:tx>
            <c:v>Cisatracurium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Transposed!$D$64:$AA$64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Transposed!$D$68:$AA$68</c:f>
              <c:numCache>
                <c:formatCode>General</c:formatCode>
                <c:ptCount val="24"/>
                <c:pt idx="0">
                  <c:v>5.044390637610975</c:v>
                </c:pt>
                <c:pt idx="1">
                  <c:v>5.995004163197335</c:v>
                </c:pt>
                <c:pt idx="2">
                  <c:v>5.014152850788514</c:v>
                </c:pt>
                <c:pt idx="3">
                  <c:v>6.308127780024262</c:v>
                </c:pt>
                <c:pt idx="4">
                  <c:v>5.95942519019442</c:v>
                </c:pt>
                <c:pt idx="5">
                  <c:v>5.21523178807947</c:v>
                </c:pt>
                <c:pt idx="6">
                  <c:v>6.317044100119189</c:v>
                </c:pt>
                <c:pt idx="7">
                  <c:v>5.736224028906955</c:v>
                </c:pt>
                <c:pt idx="8">
                  <c:v>6.138865368331921</c:v>
                </c:pt>
                <c:pt idx="9">
                  <c:v>5.614849187935035</c:v>
                </c:pt>
                <c:pt idx="10">
                  <c:v>5.748135146994295</c:v>
                </c:pt>
                <c:pt idx="11">
                  <c:v>4.737864077669902</c:v>
                </c:pt>
                <c:pt idx="12">
                  <c:v>3.465765004226542</c:v>
                </c:pt>
                <c:pt idx="13">
                  <c:v>3.631961259079903</c:v>
                </c:pt>
                <c:pt idx="14">
                  <c:v>3.696181965881397</c:v>
                </c:pt>
                <c:pt idx="15">
                  <c:v>2.309562398703404</c:v>
                </c:pt>
                <c:pt idx="16">
                  <c:v>2.061855670103093</c:v>
                </c:pt>
                <c:pt idx="17">
                  <c:v>3.207236842105263</c:v>
                </c:pt>
                <c:pt idx="18">
                  <c:v>2.682313495389774</c:v>
                </c:pt>
                <c:pt idx="19">
                  <c:v>2.707070707070707</c:v>
                </c:pt>
                <c:pt idx="20">
                  <c:v>2.277610657498926</c:v>
                </c:pt>
                <c:pt idx="21">
                  <c:v>2.72407732864675</c:v>
                </c:pt>
                <c:pt idx="22">
                  <c:v>2.227488151658768</c:v>
                </c:pt>
                <c:pt idx="23">
                  <c:v>2.590673575129534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359-45F1-BCF9-CF291425B22A}"/>
            </c:ext>
          </c:extLst>
        </c:ser>
        <c:ser>
          <c:idx val="4"/>
          <c:order val="4"/>
          <c:tx>
            <c:v>Neostigmine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Transposed!$D$64:$AA$64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Transposed!$D$69:$AA$69</c:f>
              <c:numCache>
                <c:formatCode>General</c:formatCode>
                <c:ptCount val="24"/>
                <c:pt idx="0">
                  <c:v>34.62469733656174</c:v>
                </c:pt>
                <c:pt idx="1">
                  <c:v>32.4729392173189</c:v>
                </c:pt>
                <c:pt idx="2">
                  <c:v>32.67286696320257</c:v>
                </c:pt>
                <c:pt idx="3">
                  <c:v>33.76465830974525</c:v>
                </c:pt>
                <c:pt idx="4">
                  <c:v>31.2341504649197</c:v>
                </c:pt>
                <c:pt idx="5">
                  <c:v>32.36754966887418</c:v>
                </c:pt>
                <c:pt idx="6">
                  <c:v>34.80333730631705</c:v>
                </c:pt>
                <c:pt idx="7">
                  <c:v>33.15266485998193</c:v>
                </c:pt>
                <c:pt idx="8">
                  <c:v>35.56308213378493</c:v>
                </c:pt>
                <c:pt idx="9">
                  <c:v>33.7354988399072</c:v>
                </c:pt>
                <c:pt idx="10">
                  <c:v>32.51426064063185</c:v>
                </c:pt>
                <c:pt idx="11">
                  <c:v>23.72815533980583</c:v>
                </c:pt>
                <c:pt idx="12">
                  <c:v>10.22823330515638</c:v>
                </c:pt>
                <c:pt idx="13">
                  <c:v>9.846650524616624</c:v>
                </c:pt>
                <c:pt idx="14">
                  <c:v>8.285946385052803</c:v>
                </c:pt>
                <c:pt idx="15">
                  <c:v>7.576985413290113</c:v>
                </c:pt>
                <c:pt idx="16">
                  <c:v>6.398862424457874</c:v>
                </c:pt>
                <c:pt idx="17">
                  <c:v>7.154605263157892</c:v>
                </c:pt>
                <c:pt idx="18">
                  <c:v>7.082984073763621</c:v>
                </c:pt>
                <c:pt idx="19">
                  <c:v>5.737373737373737</c:v>
                </c:pt>
                <c:pt idx="20">
                  <c:v>3.695745595186936</c:v>
                </c:pt>
                <c:pt idx="21">
                  <c:v>4.83304042179262</c:v>
                </c:pt>
                <c:pt idx="22">
                  <c:v>3.886255924170615</c:v>
                </c:pt>
                <c:pt idx="23">
                  <c:v>3.985651654045436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1359-45F1-BCF9-CF291425B22A}"/>
            </c:ext>
          </c:extLst>
        </c:ser>
        <c:ser>
          <c:idx val="5"/>
          <c:order val="5"/>
          <c:tx>
            <c:v>Sugammadex</c:v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Transposed!$D$64:$AA$64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Transposed!$D$70:$AA$70</c:f>
              <c:numCache>
                <c:formatCode>General</c:formatCode>
                <c:ptCount val="2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8.970873786407765</c:v>
                </c:pt>
                <c:pt idx="12">
                  <c:v>23.71090448013525</c:v>
                </c:pt>
                <c:pt idx="13">
                  <c:v>24.89911218724778</c:v>
                </c:pt>
                <c:pt idx="14">
                  <c:v>25.9545085296507</c:v>
                </c:pt>
                <c:pt idx="15">
                  <c:v>28.6871961102107</c:v>
                </c:pt>
                <c:pt idx="16">
                  <c:v>30.32349804479204</c:v>
                </c:pt>
                <c:pt idx="17">
                  <c:v>30.87993421052631</c:v>
                </c:pt>
                <c:pt idx="18">
                  <c:v>32.98407376362112</c:v>
                </c:pt>
                <c:pt idx="19">
                  <c:v>31.23232323232322</c:v>
                </c:pt>
                <c:pt idx="20">
                  <c:v>36.09798023205844</c:v>
                </c:pt>
                <c:pt idx="21">
                  <c:v>34.40246045694199</c:v>
                </c:pt>
                <c:pt idx="22">
                  <c:v>36.2085308056872</c:v>
                </c:pt>
                <c:pt idx="23">
                  <c:v>34.3164607413312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1359-45F1-BCF9-CF291425B2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749594000"/>
        <c:axId val="-1746805616"/>
      </c:lineChart>
      <c:catAx>
        <c:axId val="-17495940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Month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46805616"/>
        <c:crosses val="autoZero"/>
        <c:auto val="1"/>
        <c:lblAlgn val="ctr"/>
        <c:lblOffset val="100"/>
        <c:noMultiLvlLbl val="0"/>
      </c:catAx>
      <c:valAx>
        <c:axId val="-174680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Percentage</a:t>
                </a:r>
                <a:r>
                  <a:rPr lang="en-US" sz="1800" b="1" baseline="0"/>
                  <a:t> of Total Cases</a:t>
                </a:r>
                <a:endParaRPr lang="en-US" sz="1800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4959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Total Number of Cases with </a:t>
            </a:r>
          </a:p>
          <a:p>
            <a:pPr>
              <a:defRPr sz="1800" b="1"/>
            </a:pPr>
            <a:r>
              <a:rPr lang="en-US" sz="1800" b="1" dirty="0"/>
              <a:t>Non-Depolarizing Neuromuscular</a:t>
            </a:r>
            <a:r>
              <a:rPr lang="en-US" sz="1800" b="1" baseline="0" dirty="0"/>
              <a:t> </a:t>
            </a:r>
            <a:r>
              <a:rPr lang="en-US" sz="1800" b="1" dirty="0"/>
              <a:t>Blocking Agents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4"/>
          <c:order val="0"/>
          <c:tx>
            <c:v>Total Cases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val>
            <c:numRef>
              <c:f>Transposed!$R$89:$AO$89</c:f>
              <c:numCache>
                <c:formatCode>General</c:formatCode>
                <c:ptCount val="24"/>
                <c:pt idx="0">
                  <c:v>1242.0</c:v>
                </c:pt>
                <c:pt idx="1">
                  <c:v>1223.0</c:v>
                </c:pt>
                <c:pt idx="2">
                  <c:v>1235.0</c:v>
                </c:pt>
                <c:pt idx="3">
                  <c:v>1309.0</c:v>
                </c:pt>
                <c:pt idx="4">
                  <c:v>1174.0</c:v>
                </c:pt>
                <c:pt idx="5">
                  <c:v>1180.0</c:v>
                </c:pt>
                <c:pt idx="6">
                  <c:v>1324.0</c:v>
                </c:pt>
                <c:pt idx="7">
                  <c:v>1089.0</c:v>
                </c:pt>
                <c:pt idx="8">
                  <c:v>1243.0</c:v>
                </c:pt>
                <c:pt idx="9">
                  <c:v>1078.0</c:v>
                </c:pt>
                <c:pt idx="10">
                  <c:v>1118.0</c:v>
                </c:pt>
                <c:pt idx="11">
                  <c:v>1264.0</c:v>
                </c:pt>
                <c:pt idx="12">
                  <c:v>1111.0</c:v>
                </c:pt>
                <c:pt idx="13">
                  <c:v>1233.0</c:v>
                </c:pt>
                <c:pt idx="14">
                  <c:v>1180.0</c:v>
                </c:pt>
                <c:pt idx="15">
                  <c:v>1260.0</c:v>
                </c:pt>
                <c:pt idx="16">
                  <c:v>1393.0</c:v>
                </c:pt>
                <c:pt idx="17">
                  <c:v>1269.0</c:v>
                </c:pt>
                <c:pt idx="18">
                  <c:v>1290.0</c:v>
                </c:pt>
                <c:pt idx="19">
                  <c:v>1220.0</c:v>
                </c:pt>
                <c:pt idx="20">
                  <c:v>1220.0</c:v>
                </c:pt>
                <c:pt idx="21">
                  <c:v>1156.0</c:v>
                </c:pt>
                <c:pt idx="22">
                  <c:v>1094.0</c:v>
                </c:pt>
                <c:pt idx="23">
                  <c:v>1271.0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2B-48DF-9EEF-B9A9F89388D3}"/>
            </c:ext>
          </c:extLst>
        </c:ser>
        <c:ser>
          <c:idx val="0"/>
          <c:order val="1"/>
          <c:tx>
            <c:v>Rocuronium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Transposed!$R$82:$AO$82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Transposed!$R$83:$AO$83</c:f>
              <c:numCache>
                <c:formatCode>General</c:formatCode>
                <c:ptCount val="24"/>
                <c:pt idx="0">
                  <c:v>1089.0</c:v>
                </c:pt>
                <c:pt idx="1">
                  <c:v>1045.0</c:v>
                </c:pt>
                <c:pt idx="2">
                  <c:v>1085.0</c:v>
                </c:pt>
                <c:pt idx="3">
                  <c:v>1124.0</c:v>
                </c:pt>
                <c:pt idx="4">
                  <c:v>1009.0</c:v>
                </c:pt>
                <c:pt idx="5">
                  <c:v>1031.0</c:v>
                </c:pt>
                <c:pt idx="6">
                  <c:v>1142.0</c:v>
                </c:pt>
                <c:pt idx="7">
                  <c:v>933.0</c:v>
                </c:pt>
                <c:pt idx="8">
                  <c:v>1069.0</c:v>
                </c:pt>
                <c:pt idx="9">
                  <c:v>942.0</c:v>
                </c:pt>
                <c:pt idx="10">
                  <c:v>957.0</c:v>
                </c:pt>
                <c:pt idx="11">
                  <c:v>1114.0</c:v>
                </c:pt>
                <c:pt idx="12">
                  <c:v>1021.0</c:v>
                </c:pt>
                <c:pt idx="13">
                  <c:v>1127.0</c:v>
                </c:pt>
                <c:pt idx="14">
                  <c:v>1077.0</c:v>
                </c:pt>
                <c:pt idx="15">
                  <c:v>1187.0</c:v>
                </c:pt>
                <c:pt idx="16">
                  <c:v>1328.0</c:v>
                </c:pt>
                <c:pt idx="17">
                  <c:v>1180.0</c:v>
                </c:pt>
                <c:pt idx="18">
                  <c:v>1218.0</c:v>
                </c:pt>
                <c:pt idx="19">
                  <c:v>1150.0</c:v>
                </c:pt>
                <c:pt idx="20">
                  <c:v>1166.0</c:v>
                </c:pt>
                <c:pt idx="21">
                  <c:v>1089.0</c:v>
                </c:pt>
                <c:pt idx="22">
                  <c:v>1044.0</c:v>
                </c:pt>
                <c:pt idx="23">
                  <c:v>1204.0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92B-48DF-9EEF-B9A9F89388D3}"/>
            </c:ext>
          </c:extLst>
        </c:ser>
        <c:ser>
          <c:idx val="2"/>
          <c:order val="2"/>
          <c:tx>
            <c:v>Vecuronium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Transposed!$R$82:$AO$82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Transposed!$R$85:$AO$85</c:f>
              <c:numCache>
                <c:formatCode>General</c:formatCode>
                <c:ptCount val="24"/>
                <c:pt idx="0">
                  <c:v>28.0</c:v>
                </c:pt>
                <c:pt idx="1">
                  <c:v>34.0</c:v>
                </c:pt>
                <c:pt idx="2">
                  <c:v>26.0</c:v>
                </c:pt>
                <c:pt idx="3">
                  <c:v>29.0</c:v>
                </c:pt>
                <c:pt idx="4">
                  <c:v>24.0</c:v>
                </c:pt>
                <c:pt idx="5">
                  <c:v>23.0</c:v>
                </c:pt>
                <c:pt idx="6">
                  <c:v>23.0</c:v>
                </c:pt>
                <c:pt idx="7">
                  <c:v>29.0</c:v>
                </c:pt>
                <c:pt idx="8">
                  <c:v>29.0</c:v>
                </c:pt>
                <c:pt idx="9">
                  <c:v>15.0</c:v>
                </c:pt>
                <c:pt idx="10">
                  <c:v>30.0</c:v>
                </c:pt>
                <c:pt idx="11">
                  <c:v>28.0</c:v>
                </c:pt>
                <c:pt idx="12">
                  <c:v>8.0</c:v>
                </c:pt>
                <c:pt idx="13">
                  <c:v>16.0</c:v>
                </c:pt>
                <c:pt idx="14">
                  <c:v>12.0</c:v>
                </c:pt>
                <c:pt idx="15">
                  <c:v>16.0</c:v>
                </c:pt>
                <c:pt idx="16">
                  <c:v>7.0</c:v>
                </c:pt>
                <c:pt idx="17">
                  <c:v>11.0</c:v>
                </c:pt>
                <c:pt idx="18">
                  <c:v>8.0</c:v>
                </c:pt>
                <c:pt idx="19">
                  <c:v>3.0</c:v>
                </c:pt>
                <c:pt idx="20">
                  <c:v>1.0</c:v>
                </c:pt>
                <c:pt idx="21">
                  <c:v>5.0</c:v>
                </c:pt>
                <c:pt idx="22">
                  <c:v>3.0</c:v>
                </c:pt>
                <c:pt idx="23">
                  <c:v>2.0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92B-48DF-9EEF-B9A9F89388D3}"/>
            </c:ext>
          </c:extLst>
        </c:ser>
        <c:ser>
          <c:idx val="3"/>
          <c:order val="3"/>
          <c:tx>
            <c:v>Cisatracurium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Transposed!$R$82:$AO$82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Transposed!$R$86:$AO$86</c:f>
              <c:numCache>
                <c:formatCode>General</c:formatCode>
                <c:ptCount val="24"/>
                <c:pt idx="0">
                  <c:v>125.0</c:v>
                </c:pt>
                <c:pt idx="1">
                  <c:v>144.0</c:v>
                </c:pt>
                <c:pt idx="2">
                  <c:v>124.0</c:v>
                </c:pt>
                <c:pt idx="3">
                  <c:v>156.0</c:v>
                </c:pt>
                <c:pt idx="4">
                  <c:v>141.0</c:v>
                </c:pt>
                <c:pt idx="5">
                  <c:v>126.0</c:v>
                </c:pt>
                <c:pt idx="6">
                  <c:v>159.0</c:v>
                </c:pt>
                <c:pt idx="7">
                  <c:v>127.0</c:v>
                </c:pt>
                <c:pt idx="8">
                  <c:v>145.0</c:v>
                </c:pt>
                <c:pt idx="9">
                  <c:v>121.0</c:v>
                </c:pt>
                <c:pt idx="10">
                  <c:v>131.0</c:v>
                </c:pt>
                <c:pt idx="11">
                  <c:v>122.0</c:v>
                </c:pt>
                <c:pt idx="12">
                  <c:v>82.0</c:v>
                </c:pt>
                <c:pt idx="13">
                  <c:v>90.0</c:v>
                </c:pt>
                <c:pt idx="14">
                  <c:v>91.0</c:v>
                </c:pt>
                <c:pt idx="15">
                  <c:v>57.0</c:v>
                </c:pt>
                <c:pt idx="16">
                  <c:v>58.0</c:v>
                </c:pt>
                <c:pt idx="17">
                  <c:v>78.0</c:v>
                </c:pt>
                <c:pt idx="18">
                  <c:v>64.0</c:v>
                </c:pt>
                <c:pt idx="19">
                  <c:v>67.0</c:v>
                </c:pt>
                <c:pt idx="20">
                  <c:v>53.0</c:v>
                </c:pt>
                <c:pt idx="21">
                  <c:v>62.0</c:v>
                </c:pt>
                <c:pt idx="22">
                  <c:v>47.0</c:v>
                </c:pt>
                <c:pt idx="23">
                  <c:v>65.0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92B-48DF-9EEF-B9A9F89388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-1779930752"/>
        <c:axId val="-1704442768"/>
      </c:barChart>
      <c:catAx>
        <c:axId val="-17799307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Month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04442768"/>
        <c:crosses val="autoZero"/>
        <c:auto val="1"/>
        <c:lblAlgn val="ctr"/>
        <c:lblOffset val="100"/>
        <c:noMultiLvlLbl val="0"/>
      </c:catAx>
      <c:valAx>
        <c:axId val="-170444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Number</a:t>
                </a:r>
                <a:r>
                  <a:rPr lang="en-US" sz="1800" b="1" baseline="0"/>
                  <a:t> of Cases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79930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1562617016992"/>
          <c:y val="0.86943923537596"/>
          <c:w val="0.862203664750923"/>
          <c:h val="0.1095162448417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Total Number of Cases with Reversal Agents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Neostigmine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Transposed!$R$82:$AO$82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Transposed!$R$87:$AO$87</c:f>
              <c:numCache>
                <c:formatCode>General</c:formatCode>
                <c:ptCount val="24"/>
                <c:pt idx="0">
                  <c:v>858.0</c:v>
                </c:pt>
                <c:pt idx="1">
                  <c:v>780.0</c:v>
                </c:pt>
                <c:pt idx="2">
                  <c:v>808.0</c:v>
                </c:pt>
                <c:pt idx="3">
                  <c:v>835.0</c:v>
                </c:pt>
                <c:pt idx="4">
                  <c:v>739.0</c:v>
                </c:pt>
                <c:pt idx="5">
                  <c:v>782.0</c:v>
                </c:pt>
                <c:pt idx="6">
                  <c:v>876.0</c:v>
                </c:pt>
                <c:pt idx="7">
                  <c:v>734.0</c:v>
                </c:pt>
                <c:pt idx="8">
                  <c:v>840.0</c:v>
                </c:pt>
                <c:pt idx="9">
                  <c:v>727.0</c:v>
                </c:pt>
                <c:pt idx="10">
                  <c:v>741.0</c:v>
                </c:pt>
                <c:pt idx="11">
                  <c:v>611.0</c:v>
                </c:pt>
                <c:pt idx="12">
                  <c:v>242.0</c:v>
                </c:pt>
                <c:pt idx="13">
                  <c:v>244.0</c:v>
                </c:pt>
                <c:pt idx="14">
                  <c:v>204.0</c:v>
                </c:pt>
                <c:pt idx="15">
                  <c:v>187.0</c:v>
                </c:pt>
                <c:pt idx="16">
                  <c:v>180.0</c:v>
                </c:pt>
                <c:pt idx="17">
                  <c:v>174.0</c:v>
                </c:pt>
                <c:pt idx="18">
                  <c:v>169.0</c:v>
                </c:pt>
                <c:pt idx="19">
                  <c:v>142.0</c:v>
                </c:pt>
                <c:pt idx="20">
                  <c:v>86.0</c:v>
                </c:pt>
                <c:pt idx="21">
                  <c:v>110.0</c:v>
                </c:pt>
                <c:pt idx="22">
                  <c:v>82.0</c:v>
                </c:pt>
                <c:pt idx="23">
                  <c:v>100.0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29-4363-9646-B22C313EDAAA}"/>
            </c:ext>
          </c:extLst>
        </c:ser>
        <c:ser>
          <c:idx val="1"/>
          <c:order val="1"/>
          <c:tx>
            <c:v>Sugammadex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Transposed!$R$82:$AO$82</c:f>
              <c:strCache>
                <c:ptCount val="24"/>
                <c:pt idx="0">
                  <c:v>April '15</c:v>
                </c:pt>
                <c:pt idx="6">
                  <c:v>October '15</c:v>
                </c:pt>
                <c:pt idx="12">
                  <c:v>April '16</c:v>
                </c:pt>
                <c:pt idx="18">
                  <c:v>October '16</c:v>
                </c:pt>
                <c:pt idx="23">
                  <c:v>March '17</c:v>
                </c:pt>
              </c:strCache>
            </c:strRef>
          </c:cat>
          <c:val>
            <c:numRef>
              <c:f>Transposed!$R$88:$AO$88</c:f>
              <c:numCache>
                <c:formatCode>General</c:formatCode>
                <c:ptCount val="2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231.0</c:v>
                </c:pt>
                <c:pt idx="12">
                  <c:v>561.0</c:v>
                </c:pt>
                <c:pt idx="13">
                  <c:v>617.0</c:v>
                </c:pt>
                <c:pt idx="14">
                  <c:v>639.0</c:v>
                </c:pt>
                <c:pt idx="15">
                  <c:v>708.0</c:v>
                </c:pt>
                <c:pt idx="16">
                  <c:v>853.0</c:v>
                </c:pt>
                <c:pt idx="17">
                  <c:v>751.0</c:v>
                </c:pt>
                <c:pt idx="18">
                  <c:v>787.0</c:v>
                </c:pt>
                <c:pt idx="19">
                  <c:v>773.0</c:v>
                </c:pt>
                <c:pt idx="20">
                  <c:v>840.0</c:v>
                </c:pt>
                <c:pt idx="21">
                  <c:v>783.0</c:v>
                </c:pt>
                <c:pt idx="22">
                  <c:v>764.0</c:v>
                </c:pt>
                <c:pt idx="23">
                  <c:v>861.0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A29-4363-9646-B22C313EDA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07313440"/>
        <c:axId val="-1711242608"/>
      </c:barChart>
      <c:catAx>
        <c:axId val="-17073134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 dirty="0"/>
                  <a:t>Month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11242608"/>
        <c:crosses val="autoZero"/>
        <c:auto val="1"/>
        <c:lblAlgn val="ctr"/>
        <c:lblOffset val="100"/>
        <c:noMultiLvlLbl val="0"/>
      </c:catAx>
      <c:valAx>
        <c:axId val="-1711242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dirty="0"/>
                  <a:t>Total Number of Cases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0731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4398954985677"/>
          <c:y val="0.898891169346049"/>
          <c:w val="0.632089494400581"/>
          <c:h val="0.08174837608470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E3B8E-AC9B-5B49-BE94-3A17C9486F45}" type="datetimeFigureOut">
              <a:rPr lang="en-US" smtClean="0"/>
              <a:t>2/26/18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43188" y="857250"/>
            <a:ext cx="38576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3359D-1196-2C45-87E3-752C856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8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8016" rtl="0" eaLnBrk="1" latinLnBrk="0" hangingPunct="1">
      <a:defRPr sz="3291" kern="1200">
        <a:solidFill>
          <a:schemeClr val="tx1"/>
        </a:solidFill>
        <a:latin typeface="+mn-lt"/>
        <a:ea typeface="+mn-ea"/>
        <a:cs typeface="+mn-cs"/>
      </a:defRPr>
    </a:lvl1pPr>
    <a:lvl2pPr marL="1254008" algn="l" defTabSz="2508016" rtl="0" eaLnBrk="1" latinLnBrk="0" hangingPunct="1">
      <a:defRPr sz="3291" kern="1200">
        <a:solidFill>
          <a:schemeClr val="tx1"/>
        </a:solidFill>
        <a:latin typeface="+mn-lt"/>
        <a:ea typeface="+mn-ea"/>
        <a:cs typeface="+mn-cs"/>
      </a:defRPr>
    </a:lvl2pPr>
    <a:lvl3pPr marL="2508016" algn="l" defTabSz="2508016" rtl="0" eaLnBrk="1" latinLnBrk="0" hangingPunct="1">
      <a:defRPr sz="3291" kern="1200">
        <a:solidFill>
          <a:schemeClr val="tx1"/>
        </a:solidFill>
        <a:latin typeface="+mn-lt"/>
        <a:ea typeface="+mn-ea"/>
        <a:cs typeface="+mn-cs"/>
      </a:defRPr>
    </a:lvl3pPr>
    <a:lvl4pPr marL="3762024" algn="l" defTabSz="2508016" rtl="0" eaLnBrk="1" latinLnBrk="0" hangingPunct="1">
      <a:defRPr sz="3291" kern="1200">
        <a:solidFill>
          <a:schemeClr val="tx1"/>
        </a:solidFill>
        <a:latin typeface="+mn-lt"/>
        <a:ea typeface="+mn-ea"/>
        <a:cs typeface="+mn-cs"/>
      </a:defRPr>
    </a:lvl4pPr>
    <a:lvl5pPr marL="5016033" algn="l" defTabSz="2508016" rtl="0" eaLnBrk="1" latinLnBrk="0" hangingPunct="1">
      <a:defRPr sz="3291" kern="1200">
        <a:solidFill>
          <a:schemeClr val="tx1"/>
        </a:solidFill>
        <a:latin typeface="+mn-lt"/>
        <a:ea typeface="+mn-ea"/>
        <a:cs typeface="+mn-cs"/>
      </a:defRPr>
    </a:lvl5pPr>
    <a:lvl6pPr marL="6270041" algn="l" defTabSz="2508016" rtl="0" eaLnBrk="1" latinLnBrk="0" hangingPunct="1">
      <a:defRPr sz="3291" kern="1200">
        <a:solidFill>
          <a:schemeClr val="tx1"/>
        </a:solidFill>
        <a:latin typeface="+mn-lt"/>
        <a:ea typeface="+mn-ea"/>
        <a:cs typeface="+mn-cs"/>
      </a:defRPr>
    </a:lvl6pPr>
    <a:lvl7pPr marL="7524049" algn="l" defTabSz="2508016" rtl="0" eaLnBrk="1" latinLnBrk="0" hangingPunct="1">
      <a:defRPr sz="3291" kern="1200">
        <a:solidFill>
          <a:schemeClr val="tx1"/>
        </a:solidFill>
        <a:latin typeface="+mn-lt"/>
        <a:ea typeface="+mn-ea"/>
        <a:cs typeface="+mn-cs"/>
      </a:defRPr>
    </a:lvl7pPr>
    <a:lvl8pPr marL="8778057" algn="l" defTabSz="2508016" rtl="0" eaLnBrk="1" latinLnBrk="0" hangingPunct="1">
      <a:defRPr sz="3291" kern="1200">
        <a:solidFill>
          <a:schemeClr val="tx1"/>
        </a:solidFill>
        <a:latin typeface="+mn-lt"/>
        <a:ea typeface="+mn-ea"/>
        <a:cs typeface="+mn-cs"/>
      </a:defRPr>
    </a:lvl8pPr>
    <a:lvl9pPr marL="10032065" algn="l" defTabSz="2508016" rtl="0" eaLnBrk="1" latinLnBrk="0" hangingPunct="1">
      <a:defRPr sz="329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43188" y="857250"/>
            <a:ext cx="385762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3359D-1196-2C45-87E3-752C856D01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4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693671"/>
            <a:ext cx="20574000" cy="5730240"/>
          </a:xfrm>
        </p:spPr>
        <p:txBody>
          <a:bodyPr anchor="b"/>
          <a:lstStyle>
            <a:lvl1pPr algn="ctr"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8644891"/>
            <a:ext cx="20574000" cy="3973829"/>
          </a:xfrm>
        </p:spPr>
        <p:txBody>
          <a:bodyPr/>
          <a:lstStyle>
            <a:lvl1pPr marL="0" indent="0" algn="ctr">
              <a:buNone/>
              <a:defRPr sz="5400"/>
            </a:lvl1pPr>
            <a:lvl2pPr marL="1028700" indent="0" algn="ctr">
              <a:buNone/>
              <a:defRPr sz="4500"/>
            </a:lvl2pPr>
            <a:lvl3pPr marL="2057400" indent="0" algn="ctr">
              <a:buNone/>
              <a:defRPr sz="4050"/>
            </a:lvl3pPr>
            <a:lvl4pPr marL="3086100" indent="0" algn="ctr">
              <a:buNone/>
              <a:defRPr sz="3600"/>
            </a:lvl4pPr>
            <a:lvl5pPr marL="4114800" indent="0" algn="ctr">
              <a:buNone/>
              <a:defRPr sz="3600"/>
            </a:lvl5pPr>
            <a:lvl6pPr marL="5143500" indent="0" algn="ctr">
              <a:buNone/>
              <a:defRPr sz="3600"/>
            </a:lvl6pPr>
            <a:lvl7pPr marL="6172200" indent="0" algn="ctr">
              <a:buNone/>
              <a:defRPr sz="3600"/>
            </a:lvl7pPr>
            <a:lvl8pPr marL="7200900" indent="0" algn="ctr">
              <a:buNone/>
              <a:defRPr sz="3600"/>
            </a:lvl8pPr>
            <a:lvl9pPr marL="8229600" indent="0" algn="ctr">
              <a:buNone/>
              <a:defRPr sz="3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5" y="876300"/>
            <a:ext cx="5915025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0" y="876300"/>
            <a:ext cx="17402175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3" y="4103372"/>
            <a:ext cx="23660100" cy="6846569"/>
          </a:xfrm>
        </p:spPr>
        <p:txBody>
          <a:bodyPr anchor="b"/>
          <a:lstStyle>
            <a:lvl1pPr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3" y="11014712"/>
            <a:ext cx="23660100" cy="3600449"/>
          </a:xfrm>
        </p:spPr>
        <p:txBody>
          <a:bodyPr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0287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876301"/>
            <a:ext cx="2366010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4" y="4034791"/>
            <a:ext cx="11605021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4" y="6012180"/>
            <a:ext cx="11605021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0" y="4034791"/>
            <a:ext cx="11662173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0" y="6012180"/>
            <a:ext cx="11662173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2369821"/>
            <a:ext cx="13887450" cy="11696700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2369821"/>
            <a:ext cx="13887450" cy="11696700"/>
          </a:xfrm>
        </p:spPr>
        <p:txBody>
          <a:bodyPr anchor="t"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876301"/>
            <a:ext cx="2366010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4381500"/>
            <a:ext cx="2366010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A6248-D39F-E346-8032-43DD03C933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15255241"/>
            <a:ext cx="92583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AA2D8-DE5B-6949-8E14-70DACBAA6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0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057400" rtl="0" eaLnBrk="1" latinLnBrk="0" hangingPunct="1">
        <a:lnSpc>
          <a:spcPct val="90000"/>
        </a:lnSpc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20574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7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6865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7439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4" Type="http://schemas.openxmlformats.org/officeDocument/2006/relationships/image" Target="../media/image2.tiff"/><Relationship Id="rId5" Type="http://schemas.openxmlformats.org/officeDocument/2006/relationships/chart" Target="../charts/chart1.xml"/><Relationship Id="rId6" Type="http://schemas.openxmlformats.org/officeDocument/2006/relationships/chart" Target="../charts/chart2.xml"/><Relationship Id="rId7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1"/>
          <p:cNvSpPr txBox="1">
            <a:spLocks noChangeArrowheads="1"/>
          </p:cNvSpPr>
          <p:nvPr/>
        </p:nvSpPr>
        <p:spPr bwMode="auto">
          <a:xfrm>
            <a:off x="176463" y="2873755"/>
            <a:ext cx="6485594" cy="755325"/>
          </a:xfrm>
          <a:prstGeom prst="rect">
            <a:avLst/>
          </a:prstGeom>
          <a:solidFill>
            <a:srgbClr val="002855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67749" tIns="133875" rIns="267749" bIns="187425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1338765" algn="l"/>
              </a:tabLst>
              <a:defRPr/>
            </a:pPr>
            <a:r>
              <a:rPr lang="en-US" sz="28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15380" y="200494"/>
            <a:ext cx="2496002" cy="2528418"/>
          </a:xfrm>
          <a:prstGeom prst="rect">
            <a:avLst/>
          </a:prstGeom>
        </p:spPr>
      </p:pic>
      <p:sp>
        <p:nvSpPr>
          <p:cNvPr id="90" name="Text Box 191"/>
          <p:cNvSpPr txBox="1">
            <a:spLocks noChangeArrowheads="1"/>
          </p:cNvSpPr>
          <p:nvPr/>
        </p:nvSpPr>
        <p:spPr bwMode="auto">
          <a:xfrm>
            <a:off x="20780752" y="2862889"/>
            <a:ext cx="6458743" cy="755325"/>
          </a:xfrm>
          <a:prstGeom prst="rect">
            <a:avLst/>
          </a:prstGeom>
          <a:solidFill>
            <a:srgbClr val="002855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67749" tIns="133875" rIns="267749" bIns="187425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1338765" algn="l"/>
              </a:tabLst>
              <a:defRPr/>
            </a:pPr>
            <a:r>
              <a:rPr lang="en-US" sz="28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91" name="Text Box 191"/>
          <p:cNvSpPr txBox="1">
            <a:spLocks noChangeArrowheads="1"/>
          </p:cNvSpPr>
          <p:nvPr/>
        </p:nvSpPr>
        <p:spPr bwMode="auto">
          <a:xfrm>
            <a:off x="20780752" y="13153930"/>
            <a:ext cx="6458743" cy="755325"/>
          </a:xfrm>
          <a:prstGeom prst="rect">
            <a:avLst/>
          </a:prstGeom>
          <a:solidFill>
            <a:srgbClr val="002855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67749" tIns="133875" rIns="267749" bIns="187425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1338765" algn="l"/>
              </a:tabLst>
              <a:defRPr/>
            </a:pPr>
            <a:r>
              <a:rPr lang="en-US" sz="28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92" name="Text Box 191"/>
          <p:cNvSpPr txBox="1">
            <a:spLocks noChangeArrowheads="1"/>
          </p:cNvSpPr>
          <p:nvPr/>
        </p:nvSpPr>
        <p:spPr bwMode="auto">
          <a:xfrm>
            <a:off x="176463" y="10321375"/>
            <a:ext cx="6485591" cy="755325"/>
          </a:xfrm>
          <a:prstGeom prst="rect">
            <a:avLst/>
          </a:prstGeom>
          <a:solidFill>
            <a:srgbClr val="002855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67749" tIns="133875" rIns="267749" bIns="187425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1338765" algn="l"/>
              </a:tabLst>
              <a:defRPr/>
            </a:pPr>
            <a:r>
              <a:rPr lang="en-US" sz="2800" b="1" spc="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US" sz="28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7" name="Picture 9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627" y="942848"/>
            <a:ext cx="3810000" cy="1193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23750" y="536936"/>
            <a:ext cx="1712090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Athelas" charset="0"/>
                <a:ea typeface="Athelas" charset="0"/>
                <a:cs typeface="Athelas" charset="0"/>
              </a:rPr>
              <a:t>Impact of the Introduction of </a:t>
            </a:r>
            <a:r>
              <a:rPr lang="en-US" sz="6000" b="1" dirty="0" err="1">
                <a:latin typeface="Athelas" charset="0"/>
                <a:ea typeface="Athelas" charset="0"/>
                <a:cs typeface="Athelas" charset="0"/>
              </a:rPr>
              <a:t>Sugammadex</a:t>
            </a:r>
            <a:endParaRPr lang="en-US" sz="6000" b="1" dirty="0">
              <a:latin typeface="Athelas" charset="0"/>
              <a:ea typeface="Athelas" charset="0"/>
              <a:cs typeface="Athelas" charset="0"/>
            </a:endParaRPr>
          </a:p>
          <a:p>
            <a:pPr algn="ctr"/>
            <a:r>
              <a:rPr lang="en-US" sz="4000" dirty="0">
                <a:ea typeface="Athelas" charset="0"/>
                <a:cs typeface="Athelas" charset="0"/>
              </a:rPr>
              <a:t>Seth Fischer, </a:t>
            </a:r>
            <a:r>
              <a:rPr lang="en-US" sz="4000" dirty="0" smtClean="0">
                <a:ea typeface="Athelas" charset="0"/>
                <a:cs typeface="Athelas" charset="0"/>
              </a:rPr>
              <a:t>MS4</a:t>
            </a:r>
            <a:r>
              <a:rPr lang="en-US" sz="4000" dirty="0" smtClean="0">
                <a:ea typeface="Athelas" charset="0"/>
                <a:cs typeface="Athelas" charset="0"/>
              </a:rPr>
              <a:t>, </a:t>
            </a:r>
            <a:r>
              <a:rPr lang="en-US" sz="4000" dirty="0">
                <a:ea typeface="Athelas" charset="0"/>
                <a:cs typeface="Athelas" charset="0"/>
              </a:rPr>
              <a:t>Neil Fleming, MD, PhD</a:t>
            </a:r>
          </a:p>
          <a:p>
            <a:pPr algn="ctr"/>
            <a:r>
              <a:rPr lang="en-US" sz="3200" dirty="0"/>
              <a:t>Department of Anesthesiology and Pain Medicine, University of California at Davis School of Medicine</a:t>
            </a:r>
          </a:p>
        </p:txBody>
      </p:sp>
      <p:sp>
        <p:nvSpPr>
          <p:cNvPr id="13" name="Text Box 191"/>
          <p:cNvSpPr txBox="1">
            <a:spLocks noChangeArrowheads="1"/>
          </p:cNvSpPr>
          <p:nvPr/>
        </p:nvSpPr>
        <p:spPr bwMode="auto">
          <a:xfrm>
            <a:off x="7051324" y="2873755"/>
            <a:ext cx="13359389" cy="755325"/>
          </a:xfrm>
          <a:prstGeom prst="rect">
            <a:avLst/>
          </a:prstGeom>
          <a:solidFill>
            <a:srgbClr val="002855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67749" tIns="133875" rIns="267749" bIns="187425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1338765" algn="l"/>
              </a:tabLst>
              <a:defRPr/>
            </a:pPr>
            <a:r>
              <a:rPr lang="en-US" sz="28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871682"/>
              </p:ext>
            </p:extLst>
          </p:nvPr>
        </p:nvGraphicFramePr>
        <p:xfrm>
          <a:off x="7454426" y="12453049"/>
          <a:ext cx="12560964" cy="3728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2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988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50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06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5615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164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 1 Average/ Month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SD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 2 Average/ Month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SD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 1 vs Year </a:t>
                      </a:r>
                      <a:r>
                        <a:rPr lang="en-US" sz="1800" dirty="0" smtClean="0">
                          <a:effectLst/>
                        </a:rPr>
                        <a:t>2</a:t>
                      </a:r>
                      <a:r>
                        <a:rPr lang="en-US" sz="1800" baseline="0" dirty="0" smtClean="0">
                          <a:effectLst/>
                        </a:rPr>
                        <a:t> p-value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(Grouped t-test)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94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Cases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2324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2334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131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0.8792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Neostigmine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783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127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40.5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&lt;0.001                                                  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Sugammadex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783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30.8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5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Rocuronium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1012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83.3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1144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63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0.0116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87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Cisatracurium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135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14.4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62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10.9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&lt;0.001                                                  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Vecuronium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25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5.7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3.7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&lt;0.001                                                  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Succinylcholine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198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12.3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126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7.4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&lt;0.001                                               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09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Cases with Non-Depolarizing NMB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1172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96.8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1211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72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0.4487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35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% of total NMB cases reversed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11.5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69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7.7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0.6072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831911148"/>
              </p:ext>
            </p:extLst>
          </p:nvPr>
        </p:nvGraphicFramePr>
        <p:xfrm>
          <a:off x="7196344" y="3691850"/>
          <a:ext cx="13032750" cy="4559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3307857573"/>
              </p:ext>
            </p:extLst>
          </p:nvPr>
        </p:nvGraphicFramePr>
        <p:xfrm>
          <a:off x="7051323" y="8285621"/>
          <a:ext cx="6609617" cy="4090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1504148142"/>
              </p:ext>
            </p:extLst>
          </p:nvPr>
        </p:nvGraphicFramePr>
        <p:xfrm>
          <a:off x="13765827" y="8285621"/>
          <a:ext cx="6644885" cy="4074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4215" y="3581225"/>
            <a:ext cx="654270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Incomplete reversal from neuromuscular blockade is a main culprit of postoperative complications, causing nearly half of all anesthesia-related admissions to the ICU 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Neostigmine, the main reversal agent, </a:t>
            </a:r>
            <a:r>
              <a:rPr lang="en-US" sz="2000" dirty="0" smtClean="0"/>
              <a:t>has been shown </a:t>
            </a:r>
            <a:r>
              <a:rPr lang="en-US" sz="2000" dirty="0"/>
              <a:t>to have serious limitations like “Neostigmine-resistant </a:t>
            </a:r>
            <a:r>
              <a:rPr lang="en-US" sz="2000" dirty="0" err="1"/>
              <a:t>curarization</a:t>
            </a:r>
            <a:r>
              <a:rPr lang="en-US" sz="2000" dirty="0"/>
              <a:t>” 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A majority of patients receiving Neostigmine have residual neuromuscular blockade in the recovery room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Ineffectiveness of reversal agents led to the development of </a:t>
            </a:r>
            <a:r>
              <a:rPr lang="en-US" sz="2000" dirty="0" err="1"/>
              <a:t>Sugammadex</a:t>
            </a:r>
            <a:r>
              <a:rPr lang="en-US" sz="2000" dirty="0"/>
              <a:t>, FDA-approved in December 2015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 err="1"/>
              <a:t>Sugammadex</a:t>
            </a:r>
            <a:r>
              <a:rPr lang="en-US" sz="2000" dirty="0"/>
              <a:t> selectively binds </a:t>
            </a:r>
            <a:r>
              <a:rPr lang="en-US" sz="2000" dirty="0" err="1"/>
              <a:t>Rocuronium</a:t>
            </a:r>
            <a:r>
              <a:rPr lang="en-US" sz="2000" dirty="0"/>
              <a:t>, and to a lesser degree </a:t>
            </a:r>
            <a:r>
              <a:rPr lang="en-US" sz="2000" dirty="0" err="1"/>
              <a:t>Vecuronium</a:t>
            </a:r>
            <a:r>
              <a:rPr lang="en-US" sz="2000" dirty="0"/>
              <a:t> and </a:t>
            </a:r>
            <a:r>
              <a:rPr lang="en-US" sz="2000" dirty="0" err="1"/>
              <a:t>Pancuronium</a:t>
            </a:r>
            <a:endParaRPr lang="en-US" sz="2000" dirty="0"/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This retrospective study focused on the impact of </a:t>
            </a:r>
            <a:r>
              <a:rPr lang="en-US" sz="2000" dirty="0" err="1"/>
              <a:t>Sugammadex</a:t>
            </a:r>
            <a:r>
              <a:rPr lang="en-US" sz="2000" dirty="0"/>
              <a:t> on selection of NMBA’s and reversal agents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2505" y="11028161"/>
            <a:ext cx="656060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IRB approval for collection of de-identified data on all patients undergoing surgery at UC Davis Medical Center from April 1, 2015 </a:t>
            </a:r>
            <a:r>
              <a:rPr lang="mr-IN" sz="2000" dirty="0"/>
              <a:t>–</a:t>
            </a:r>
            <a:r>
              <a:rPr lang="en-US" sz="2000" dirty="0"/>
              <a:t> March 31, 2017 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Data extracted from the Surgical Information System (SIS) with drug utilization data from pharmacy + Pyxis 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 err="1"/>
              <a:t>Sugammadex</a:t>
            </a:r>
            <a:r>
              <a:rPr lang="en-US" sz="2000" dirty="0"/>
              <a:t> was introduced on March 11</a:t>
            </a:r>
            <a:r>
              <a:rPr lang="en-US" sz="2000" baseline="30000" dirty="0"/>
              <a:t>th</a:t>
            </a:r>
            <a:r>
              <a:rPr lang="en-US" sz="2000" dirty="0"/>
              <a:t>, 2016 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Data was separated into one-year intervals between April 1, 2015-March 31, 2016 and April 1, 2016- March 31, 2017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We excluded all non-surgical patients including all nerve blocks, epidurals, lumbar punctures, blood patches and vaginal deliveries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800611" y="3615384"/>
            <a:ext cx="64709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Evidence has accumulated regarding the impact of postoperative residual neuromuscular blockade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 err="1"/>
              <a:t>Sugammadex</a:t>
            </a:r>
            <a:r>
              <a:rPr lang="en-US" sz="2000" dirty="0"/>
              <a:t> has been shown to be more effective than Neostigmine in reversing neuromuscular blockade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 err="1"/>
              <a:t>Sugammadex</a:t>
            </a:r>
            <a:r>
              <a:rPr lang="en-US" sz="2000" dirty="0"/>
              <a:t> has many advantages to Neostigmine including faster onset, no ceiling effect, and ability to reverse deep levels of neuromuscular blockade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Rapid adoption </a:t>
            </a:r>
            <a:r>
              <a:rPr lang="en-US" sz="2000" dirty="0" smtClean="0"/>
              <a:t>was </a:t>
            </a:r>
            <a:r>
              <a:rPr lang="en-US" sz="2000" dirty="0"/>
              <a:t>likely secondary to existing </a:t>
            </a:r>
            <a:r>
              <a:rPr lang="en-US" sz="2000" dirty="0" smtClean="0"/>
              <a:t>research and ease of use of </a:t>
            </a:r>
            <a:r>
              <a:rPr lang="en-US" sz="2000" dirty="0" err="1" smtClean="0"/>
              <a:t>Sugammadex</a:t>
            </a:r>
            <a:endParaRPr lang="en-US" sz="2000" dirty="0"/>
          </a:p>
        </p:txBody>
      </p:sp>
      <p:sp>
        <p:nvSpPr>
          <p:cNvPr id="28" name="Text Box 191"/>
          <p:cNvSpPr txBox="1">
            <a:spLocks noChangeArrowheads="1"/>
          </p:cNvSpPr>
          <p:nvPr/>
        </p:nvSpPr>
        <p:spPr bwMode="auto">
          <a:xfrm>
            <a:off x="20780752" y="7996696"/>
            <a:ext cx="6458743" cy="755325"/>
          </a:xfrm>
          <a:prstGeom prst="rect">
            <a:avLst/>
          </a:prstGeom>
          <a:solidFill>
            <a:srgbClr val="002855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67749" tIns="133875" rIns="267749" bIns="187425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1338765" algn="l"/>
              </a:tabLst>
              <a:defRPr/>
            </a:pPr>
            <a:r>
              <a:rPr lang="en-US" sz="28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 Study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800611" y="8715561"/>
            <a:ext cx="63464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Institutional Review Board </a:t>
            </a:r>
            <a:r>
              <a:rPr lang="en-US" sz="2000" dirty="0" smtClean="0"/>
              <a:t>application pending </a:t>
            </a:r>
            <a:r>
              <a:rPr lang="en-US" sz="2000" dirty="0"/>
              <a:t>for reintubation data as a marker for adequate reversal of neuromuscular blockade during same time period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Future IRB </a:t>
            </a:r>
            <a:r>
              <a:rPr lang="en-US" sz="2000" dirty="0" err="1" smtClean="0"/>
              <a:t>appplications</a:t>
            </a:r>
            <a:r>
              <a:rPr lang="en-US" sz="2000" dirty="0" smtClean="0"/>
              <a:t> </a:t>
            </a:r>
            <a:r>
              <a:rPr lang="en-US" sz="2000" dirty="0"/>
              <a:t>for postoperative data on length of stay, pulmonary complications, ICU admission rate, 30-day mortality, 30-day readmission rates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There is a national need to accumulate data comparing clinical outcomes with usage of </a:t>
            </a:r>
            <a:r>
              <a:rPr lang="en-US" sz="2000" dirty="0" err="1"/>
              <a:t>Sugammadex</a:t>
            </a:r>
            <a:r>
              <a:rPr lang="en-US" sz="2000" dirty="0"/>
              <a:t> versus Neostigmine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878597" y="13968198"/>
            <a:ext cx="63127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1. Cooper ALO, Leigh JM, Tring IC. Admission on the intensive care unit after complications of </a:t>
            </a:r>
            <a:r>
              <a:rPr lang="en-US" sz="1000" dirty="0" err="1"/>
              <a:t>anaesthetic</a:t>
            </a:r>
            <a:r>
              <a:rPr lang="en-US" sz="1000" dirty="0"/>
              <a:t> techniques over 10 years. </a:t>
            </a:r>
            <a:r>
              <a:rPr lang="en-US" sz="1000" dirty="0" err="1"/>
              <a:t>Anaesthesia</a:t>
            </a:r>
            <a:r>
              <a:rPr lang="en-US" sz="1000" dirty="0"/>
              <a:t> 1989; 44: 953–8</a:t>
            </a:r>
          </a:p>
          <a:p>
            <a:r>
              <a:rPr lang="en-US" sz="1000" dirty="0"/>
              <a:t>2. Baraka A: Factors that influence the action of </a:t>
            </a:r>
            <a:r>
              <a:rPr lang="en-US" sz="1000" dirty="0" err="1"/>
              <a:t>tubocurarine</a:t>
            </a:r>
            <a:r>
              <a:rPr lang="en-US" sz="1000" dirty="0"/>
              <a:t> on neuromuscular transmission. MD Thesis; Cairo University, 1961. </a:t>
            </a:r>
          </a:p>
          <a:p>
            <a:r>
              <a:rPr lang="en-US" sz="1000" dirty="0"/>
              <a:t>3. Hunter </a:t>
            </a:r>
            <a:r>
              <a:rPr lang="en-US" sz="1000" dirty="0" err="1"/>
              <a:t>Ar</a:t>
            </a:r>
            <a:r>
              <a:rPr lang="en-US" sz="1000" dirty="0"/>
              <a:t>: Neostigmine-resistant </a:t>
            </a:r>
            <a:r>
              <a:rPr lang="en-US" sz="1000" dirty="0" err="1"/>
              <a:t>curarization</a:t>
            </a:r>
            <a:r>
              <a:rPr lang="en-US" sz="1000" dirty="0"/>
              <a:t>. Brit Med J; 2:919, 1956. </a:t>
            </a:r>
          </a:p>
          <a:p>
            <a:r>
              <a:rPr lang="en-US" sz="1000" dirty="0"/>
              <a:t>4. Fortier L-P, </a:t>
            </a:r>
            <a:r>
              <a:rPr lang="en-US" sz="1000" dirty="0" err="1"/>
              <a:t>McKeen</a:t>
            </a:r>
            <a:r>
              <a:rPr lang="en-US" sz="1000" dirty="0"/>
              <a:t> D, Turner K, et al. A Canadian prospective, multicenter study of the incidence and severity of residual neuromuscular blockade. </a:t>
            </a:r>
            <a:r>
              <a:rPr lang="en-US" sz="1000" dirty="0" err="1"/>
              <a:t>Anesth</a:t>
            </a:r>
            <a:r>
              <a:rPr lang="en-US" sz="1000" dirty="0"/>
              <a:t> </a:t>
            </a:r>
            <a:r>
              <a:rPr lang="en-US" sz="1000" dirty="0" err="1"/>
              <a:t>Analg</a:t>
            </a:r>
            <a:r>
              <a:rPr lang="en-US" sz="1000" dirty="0"/>
              <a:t> 2015; 121: 366–72</a:t>
            </a:r>
          </a:p>
          <a:p>
            <a:r>
              <a:rPr lang="en-US" sz="1000" dirty="0"/>
              <a:t>5.. Murphy G. The development and regulatory history of </a:t>
            </a:r>
            <a:r>
              <a:rPr lang="en-US" sz="1000" dirty="0" err="1"/>
              <a:t>sugammadex</a:t>
            </a:r>
            <a:r>
              <a:rPr lang="en-US" sz="1000" dirty="0"/>
              <a:t> in the United States. APSF Newsletter 2016; 30: 45-76.</a:t>
            </a:r>
          </a:p>
          <a:p>
            <a:r>
              <a:rPr lang="en-US" sz="1000" dirty="0"/>
              <a:t>6. </a:t>
            </a:r>
            <a:r>
              <a:rPr lang="en-US" sz="1000" dirty="0" err="1"/>
              <a:t>Brueckmann</a:t>
            </a:r>
            <a:r>
              <a:rPr lang="en-US" sz="1000" dirty="0"/>
              <a:t> B, Sasaki N, </a:t>
            </a:r>
            <a:r>
              <a:rPr lang="en-US" sz="1000" dirty="0" err="1"/>
              <a:t>Grobara</a:t>
            </a:r>
            <a:r>
              <a:rPr lang="en-US" sz="1000" dirty="0"/>
              <a:t> P, et al. Effects of </a:t>
            </a:r>
            <a:r>
              <a:rPr lang="en-US" sz="1000" dirty="0" err="1"/>
              <a:t>sugammadex</a:t>
            </a:r>
            <a:r>
              <a:rPr lang="en-US" sz="1000" dirty="0"/>
              <a:t> on incidence of postoperative residual neuromuscular blockade: a randomized, controlled study. Br J </a:t>
            </a:r>
            <a:r>
              <a:rPr lang="en-US" sz="1000" dirty="0" err="1"/>
              <a:t>Anaesth</a:t>
            </a:r>
            <a:r>
              <a:rPr lang="en-US" sz="1000" dirty="0"/>
              <a:t> 2015; 115: 743–51</a:t>
            </a:r>
          </a:p>
          <a:p>
            <a:r>
              <a:rPr lang="en-US" sz="1000" dirty="0"/>
              <a:t>7. </a:t>
            </a:r>
            <a:r>
              <a:rPr lang="en-US" sz="1000" dirty="0" err="1"/>
              <a:t>Cammu</a:t>
            </a:r>
            <a:r>
              <a:rPr lang="en-US" sz="1000" dirty="0"/>
              <a:t> GV, </a:t>
            </a:r>
            <a:r>
              <a:rPr lang="en-US" sz="1000" dirty="0" err="1"/>
              <a:t>Smet</a:t>
            </a:r>
            <a:r>
              <a:rPr lang="en-US" sz="1000" dirty="0"/>
              <a:t> V, De </a:t>
            </a:r>
            <a:r>
              <a:rPr lang="en-US" sz="1000" dirty="0" err="1"/>
              <a:t>Jongh</a:t>
            </a:r>
            <a:r>
              <a:rPr lang="en-US" sz="1000" dirty="0"/>
              <a:t> K, </a:t>
            </a:r>
            <a:r>
              <a:rPr lang="en-US" sz="1000" dirty="0" err="1"/>
              <a:t>Vandeput</a:t>
            </a:r>
            <a:r>
              <a:rPr lang="en-US" sz="1000" dirty="0"/>
              <a:t> D. A prospective, observational study comparing postoperative residual </a:t>
            </a:r>
            <a:r>
              <a:rPr lang="en-US" sz="1000" dirty="0" err="1"/>
              <a:t>curarisation</a:t>
            </a:r>
            <a:r>
              <a:rPr lang="en-US" sz="1000" dirty="0"/>
              <a:t> and early adverse respiratory events in patients reversed with neostigmine or </a:t>
            </a:r>
            <a:r>
              <a:rPr lang="en-US" sz="1000" dirty="0" err="1"/>
              <a:t>sugammadex</a:t>
            </a:r>
            <a:r>
              <a:rPr lang="en-US" sz="1000" dirty="0"/>
              <a:t> or after apparent spontaneous recovery. </a:t>
            </a:r>
            <a:r>
              <a:rPr lang="en-US" sz="1000" dirty="0" err="1"/>
              <a:t>Anaesth</a:t>
            </a:r>
            <a:r>
              <a:rPr lang="en-US" sz="1000" dirty="0"/>
              <a:t> Intensive Care 2012; 40: 999–1006 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6858000" y="2873755"/>
            <a:ext cx="24910" cy="13031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0586907" y="2873755"/>
            <a:ext cx="24910" cy="13031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21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1209</TotalTime>
  <Words>713</Words>
  <Application>Microsoft Macintosh PowerPoint</Application>
  <PresentationFormat>Custom</PresentationFormat>
  <Paragraphs>104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Athelas</vt:lpstr>
      <vt:lpstr>Calibri</vt:lpstr>
      <vt:lpstr>Calibri Light</vt:lpstr>
      <vt:lpstr>Mangal</vt:lpstr>
      <vt:lpstr>Times New Roman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Seth Fischer</cp:lastModifiedBy>
  <cp:revision>51</cp:revision>
  <dcterms:created xsi:type="dcterms:W3CDTF">2018-02-05T21:26:27Z</dcterms:created>
  <dcterms:modified xsi:type="dcterms:W3CDTF">2018-02-27T13:57:03Z</dcterms:modified>
</cp:coreProperties>
</file>